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C74845"/>
    <a:srgbClr val="360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0053" autoAdjust="0"/>
  </p:normalViewPr>
  <p:slideViewPr>
    <p:cSldViewPr>
      <p:cViewPr varScale="1">
        <p:scale>
          <a:sx n="63" d="100"/>
          <a:sy n="63" d="100"/>
        </p:scale>
        <p:origin x="13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7C2AD-4D57-4C19-A640-C3007ADD4B3E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8C703-508F-44AA-B9E0-C448267240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243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4C73-5B80-458C-AAF9-633F8F4318D3}" type="datetimeFigureOut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E8D3B-F78E-4BE7-99D5-8F75BBC94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421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E8D3B-F78E-4BE7-99D5-8F75BBC9480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90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25C65-FDDD-4F72-A1AF-D83EE39C9DF6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13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6EFC-825D-4F63-8EBF-87737388D80B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7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C5837-A76C-4791-A34D-5FED61058D34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752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175" y="260350"/>
            <a:ext cx="6948488" cy="431800"/>
          </a:xfrm>
          <a:prstGeom prst="rect">
            <a:avLst/>
          </a:prstGeom>
          <a:solidFill>
            <a:srgbClr val="85898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Rectangle 2"/>
          <p:cNvSpPr/>
          <p:nvPr userDrawn="1"/>
        </p:nvSpPr>
        <p:spPr>
          <a:xfrm>
            <a:off x="7262813" y="260350"/>
            <a:ext cx="1881187" cy="431800"/>
          </a:xfrm>
          <a:prstGeom prst="rect">
            <a:avLst/>
          </a:prstGeom>
          <a:solidFill>
            <a:srgbClr val="F57B17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" name="Espace réservé du numéro de diapositive 5"/>
          <p:cNvSpPr txBox="1">
            <a:spLocks/>
          </p:cNvSpPr>
          <p:nvPr userDrawn="1"/>
        </p:nvSpPr>
        <p:spPr>
          <a:xfrm>
            <a:off x="8101013" y="284163"/>
            <a:ext cx="935037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872A1D7-079F-4FDD-8E8B-BC42C20818E9}" type="slidenum">
              <a:rPr lang="fr-FR" altLang="fr-FR" b="1" smtClean="0">
                <a:solidFill>
                  <a:schemeClr val="bg1"/>
                </a:solidFill>
              </a:rPr>
              <a:pPr eaLnBrk="1" hangingPunct="1">
                <a:defRPr/>
              </a:pPr>
              <a:t>‹N°›</a:t>
            </a:fld>
            <a:endParaRPr lang="fr-FR" alt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C806-224E-41BB-97EA-C5748A1BF14C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54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A45C-B441-4F3F-9522-8948A7C5CF66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1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9D3B-726D-419C-91A8-C4002FD929DA}" type="datetime1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52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303F-D009-45C1-A01F-9B12D53BBCF0}" type="datetime1">
              <a:rPr lang="fr-FR" smtClean="0"/>
              <a:t>26/09/2023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16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9BFFB-3F79-4DD4-8860-55C5D65EB3A4}" type="datetime1">
              <a:rPr lang="fr-FR" smtClean="0"/>
              <a:t>26/09/2023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1C426-C63C-4114-B8C8-92AFD191C8E0}" type="datetime1">
              <a:rPr lang="fr-FR" smtClean="0"/>
              <a:t>26/09/2023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99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A4AD-2A78-4883-AA3E-1E0B113FC92C}" type="datetime1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57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E4B4-697E-41AD-94E8-481BA8317C83}" type="datetime1">
              <a:rPr lang="fr-FR" smtClean="0"/>
              <a:t>26/09/2023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9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B707-3A60-4218-801C-DC57C75BB6AB}" type="datetime1">
              <a:rPr lang="fr-FR" smtClean="0"/>
              <a:t>26/09/2023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855E9-97BA-4AD2-8EA1-268F8E086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3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l.science/tel-04192122v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oneTexte 1"/>
          <p:cNvSpPr txBox="1">
            <a:spLocks noChangeArrowheads="1"/>
          </p:cNvSpPr>
          <p:nvPr/>
        </p:nvSpPr>
        <p:spPr bwMode="auto">
          <a:xfrm>
            <a:off x="69850" y="257175"/>
            <a:ext cx="68405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200" b="1" dirty="0">
                <a:solidFill>
                  <a:schemeClr val="bg1"/>
                </a:solidFill>
                <a:latin typeface="Verdana" pitchFamily="34" charset="0"/>
              </a:rPr>
              <a:t>Sujet </a:t>
            </a:r>
            <a:r>
              <a:rPr lang="fr-FR" altLang="fr-FR" sz="2200" b="1" dirty="0" err="1">
                <a:solidFill>
                  <a:schemeClr val="bg1"/>
                </a:solidFill>
                <a:latin typeface="Verdana" pitchFamily="34" charset="0"/>
              </a:rPr>
              <a:t>n°X</a:t>
            </a:r>
            <a:endParaRPr lang="fr-FR" altLang="fr-FR" sz="22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5" name="Rectangle 32"/>
          <p:cNvSpPr>
            <a:spLocks noChangeArrowheads="1"/>
          </p:cNvSpPr>
          <p:nvPr/>
        </p:nvSpPr>
        <p:spPr bwMode="auto">
          <a:xfrm>
            <a:off x="251520" y="981546"/>
            <a:ext cx="905351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4625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906463" indent="-28575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314450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722438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30425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17525" indent="-34290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buFont typeface="Arial" panose="020B0604020202020204" pitchFamily="34" charset="0"/>
              <a:buChar char="•"/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endParaRPr lang="fr-FR" altLang="fr-FR" sz="1400" b="1" dirty="0">
              <a:solidFill>
                <a:srgbClr val="777777"/>
              </a:solidFill>
              <a:latin typeface="Verdana" pitchFamily="34" charset="0"/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92193" y="4509120"/>
            <a:ext cx="905351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4625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906463" indent="-28575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314450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722438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30425" indent="-228600" eaLnBrk="0" hangingPunct="0"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</a:pPr>
            <a:endParaRPr lang="fr-FR" altLang="fr-FR" sz="2400" b="1" dirty="0">
              <a:solidFill>
                <a:srgbClr val="777777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endParaRPr lang="fr-FR" altLang="fr-FR" sz="1400" b="1" dirty="0">
              <a:solidFill>
                <a:srgbClr val="777777"/>
              </a:solidFill>
              <a:latin typeface="Verdana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F9CE07F-62DB-4A9A-9F66-5B9941C72C5C}"/>
              </a:ext>
            </a:extLst>
          </p:cNvPr>
          <p:cNvSpPr txBox="1"/>
          <p:nvPr/>
        </p:nvSpPr>
        <p:spPr>
          <a:xfrm>
            <a:off x="140642" y="701443"/>
            <a:ext cx="8862717" cy="616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 defTabSz="536575">
              <a:buSzPct val="113000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of an innovative electric vehicle power architecture</a:t>
            </a:r>
          </a:p>
          <a:p>
            <a:pPr marL="0" lvl="2" algn="ctr" defTabSz="536575">
              <a:buSzPct val="113000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reduction of its DC-DC converter</a:t>
            </a:r>
          </a:p>
          <a:p>
            <a:pPr marL="0" lvl="2" algn="ctr" defTabSz="536575">
              <a:buSzPct val="113000"/>
            </a:pP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DejaVu Sans"/>
              <a:cs typeface="Arial" panose="020B0604020202020204" pitchFamily="34" charset="0"/>
            </a:endParaRPr>
          </a:p>
          <a:p>
            <a:pPr marL="0" lvl="2" algn="ctr" defTabSz="536575">
              <a:lnSpc>
                <a:spcPct val="150000"/>
              </a:lnSpc>
              <a:buSzPct val="113000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Fonseca, X. Margueron</a:t>
            </a:r>
          </a:p>
          <a:p>
            <a:pPr marL="0" lvl="2" algn="ctr" defTabSz="536575">
              <a:buSzPct val="113000"/>
            </a:pPr>
            <a:endParaRPr lang="en-US" sz="1300" dirty="0">
              <a:solidFill>
                <a:schemeClr val="tx1">
                  <a:lumMod val="65000"/>
                  <a:lumOff val="35000"/>
                </a:schemeClr>
              </a:solidFill>
              <a:latin typeface="DejaVu Sans"/>
              <a:cs typeface="Arial" panose="020B0604020202020204" pitchFamily="34" charset="0"/>
            </a:endParaRPr>
          </a:p>
          <a:p>
            <a:pPr marL="180975" lvl="2" indent="-180975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300" dirty="0">
                <a:solidFill>
                  <a:srgbClr val="F07E1C"/>
                </a:solidFill>
                <a:latin typeface="DejaVu Sans" charset="0"/>
              </a:rPr>
              <a:t>Context: 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With the risk of a shortage of the resources needed to manufacture batteries, electric vehicles (EVs) with a smaller size and shorter range should be considered. However, the energy-power densities pairing of the batteries currently used in EVs leads to a sharp degradation in the power output of small EVs. To avoid this problem, a </a:t>
            </a:r>
            <a:r>
              <a:rPr lang="en-US" sz="1300" i="1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Hybrid Energy Storage System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 (HESS) can be an interesting solution. The interfacing DC-DC power converter is the key element to an efficient HESS.</a:t>
            </a:r>
            <a:endParaRPr lang="en-US" altLang="fr-FR" sz="1300" dirty="0">
              <a:solidFill>
                <a:srgbClr val="666666"/>
              </a:solidFill>
              <a:latin typeface="DejaVu Sans" charset="0"/>
              <a:cs typeface="Arial" panose="020B0604020202020204" pitchFamily="34" charset="0"/>
            </a:endParaRPr>
          </a:p>
          <a:p>
            <a:pPr marL="342900" lvl="2" indent="-342900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fr-FR" sz="1300" dirty="0">
              <a:solidFill>
                <a:srgbClr val="F07E1C"/>
              </a:solidFill>
              <a:latin typeface="DejaVu Sans" charset="0"/>
            </a:endParaRPr>
          </a:p>
          <a:p>
            <a:pPr marL="180975" lvl="2" indent="-180975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300" dirty="0">
                <a:solidFill>
                  <a:srgbClr val="F07E1C"/>
                </a:solidFill>
                <a:latin typeface="DejaVu Sans" charset="0"/>
              </a:rPr>
              <a:t>Objectives: 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The aim of this work is to use an innovative coupling architecture for a reduced DC-DC converter sizing in terms of weight, mass and losses. This converter having an isolated topology, the sizing of its magnetic components is also considered.</a:t>
            </a:r>
            <a:endParaRPr lang="en-US" sz="1300" dirty="0">
              <a:solidFill>
                <a:srgbClr val="666666"/>
              </a:solidFill>
              <a:latin typeface="DejaVu Sans" charset="0"/>
            </a:endParaRPr>
          </a:p>
          <a:p>
            <a:pPr marL="342900" lvl="2" indent="-342900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300" dirty="0">
              <a:solidFill>
                <a:srgbClr val="F07E1C"/>
              </a:solidFill>
              <a:latin typeface="DejaVu Sans" charset="0"/>
            </a:endParaRPr>
          </a:p>
          <a:p>
            <a:pPr marL="180975" lvl="2" indent="-180975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300" dirty="0">
                <a:solidFill>
                  <a:srgbClr val="F07E1C"/>
                </a:solidFill>
                <a:latin typeface="DejaVu Sans" charset="0"/>
              </a:rPr>
              <a:t>State of the art: 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</a:rPr>
              <a:t>This master thesis proposition is seen as a continuation of the PhD thesis recently defended entitled “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Power-energy batteries hybridization with reduced sizing coupling converter: Application to urban electric vehicles” (</a:t>
            </a:r>
            <a:r>
              <a:rPr lang="en-US" sz="1300" dirty="0">
                <a:solidFill>
                  <a:schemeClr val="accent1"/>
                </a:solidFill>
                <a:latin typeface="DejaVu Sans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hal.science/tel-04192122v1</a:t>
            </a: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). It was proven that the interfacing DC-DC converter can be reduced depending on the coupling architecture used to power an electric vehicle.</a:t>
            </a:r>
          </a:p>
          <a:p>
            <a:pPr marL="180975" lvl="2" indent="-180975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1300" dirty="0">
              <a:solidFill>
                <a:srgbClr val="666666"/>
              </a:solidFill>
              <a:latin typeface="DejaVu Sans" charset="0"/>
              <a:cs typeface="Arial" panose="020B0604020202020204" pitchFamily="34" charset="0"/>
            </a:endParaRPr>
          </a:p>
          <a:p>
            <a:pPr marL="180975" lvl="2" indent="-180975" defTabSz="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113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300" dirty="0">
                <a:solidFill>
                  <a:srgbClr val="F07E1C"/>
                </a:solidFill>
                <a:latin typeface="DejaVu Sans" charset="0"/>
              </a:rPr>
              <a:t>Work steps:</a:t>
            </a:r>
          </a:p>
          <a:p>
            <a:pPr marL="180975" lvl="0" indent="-180975" defTabSz="180975">
              <a:tabLst>
                <a:tab pos="355600" algn="l"/>
              </a:tabLst>
            </a:pPr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	- Bibliographical review on Hybrid Energy Storage Systems, energy management strategies and coupling architectures applied to electric vehicles.</a:t>
            </a:r>
          </a:p>
          <a:p>
            <a:pPr lvl="0" defTabSz="180975"/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	- Study of simulations from the PhD thesis.</a:t>
            </a:r>
          </a:p>
          <a:p>
            <a:pPr lvl="0" defTabSz="180975"/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	- Proposition of strategies for the sizing of the DC-DC converter.</a:t>
            </a:r>
          </a:p>
          <a:p>
            <a:pPr lvl="0" defTabSz="180975"/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	- Numerical validation.</a:t>
            </a:r>
          </a:p>
          <a:p>
            <a:pPr lvl="0" defTabSz="180975"/>
            <a:r>
              <a:rPr lang="en-US" sz="1300" dirty="0">
                <a:solidFill>
                  <a:srgbClr val="666666"/>
                </a:solidFill>
                <a:latin typeface="DejaVu Sans" charset="0"/>
                <a:cs typeface="Arial" panose="020B0604020202020204" pitchFamily="34" charset="0"/>
              </a:rPr>
              <a:t>	- Experimental validation on the test bench developed during the PhD.</a:t>
            </a:r>
          </a:p>
        </p:txBody>
      </p:sp>
    </p:spTree>
    <p:extLst>
      <p:ext uri="{BB962C8B-B14F-4D97-AF65-F5344CB8AC3E}">
        <p14:creationId xmlns:p14="http://schemas.microsoft.com/office/powerpoint/2010/main" val="16073982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18029</TotalTime>
  <Words>296</Words>
  <Application>Microsoft Office PowerPoint</Application>
  <PresentationFormat>Affichage à l'écran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Verdana</vt:lpstr>
      <vt:lpstr>Wingdings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Betty</dc:creator>
  <cp:lastModifiedBy>Nadir IDIR</cp:lastModifiedBy>
  <cp:revision>774</cp:revision>
  <cp:lastPrinted>2017-12-08T10:16:33Z</cp:lastPrinted>
  <dcterms:created xsi:type="dcterms:W3CDTF">2014-10-31T20:43:46Z</dcterms:created>
  <dcterms:modified xsi:type="dcterms:W3CDTF">2023-09-26T09:25:43Z</dcterms:modified>
</cp:coreProperties>
</file>